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48" r:id="rId2"/>
    <p:sldId id="339" r:id="rId3"/>
    <p:sldId id="325" r:id="rId4"/>
    <p:sldId id="342" r:id="rId5"/>
    <p:sldId id="331" r:id="rId6"/>
    <p:sldId id="333" r:id="rId7"/>
    <p:sldId id="34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0">
          <p15:clr>
            <a:srgbClr val="A4A3A4"/>
          </p15:clr>
        </p15:guide>
        <p15:guide id="2" orient="horz" pos="3690">
          <p15:clr>
            <a:srgbClr val="A4A3A4"/>
          </p15:clr>
        </p15:guide>
        <p15:guide id="3" pos="2887">
          <p15:clr>
            <a:srgbClr val="A4A3A4"/>
          </p15:clr>
        </p15:guide>
        <p15:guide id="4" pos="3021">
          <p15:clr>
            <a:srgbClr val="A4A3A4"/>
          </p15:clr>
        </p15:guide>
        <p15:guide id="5" pos="5534">
          <p15:clr>
            <a:srgbClr val="A4A3A4"/>
          </p15:clr>
        </p15:guide>
        <p15:guide id="6" pos="2754">
          <p15:clr>
            <a:srgbClr val="A4A3A4"/>
          </p15:clr>
        </p15:guide>
        <p15:guide id="7" pos="2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B13"/>
    <a:srgbClr val="FFFFFF"/>
    <a:srgbClr val="0ACEE8"/>
    <a:srgbClr val="9E0017"/>
    <a:srgbClr val="001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 snapToGrid="0" showGuides="1">
      <p:cViewPr varScale="1">
        <p:scale>
          <a:sx n="90" d="100"/>
          <a:sy n="90" d="100"/>
        </p:scale>
        <p:origin x="1404" y="96"/>
      </p:cViewPr>
      <p:guideLst>
        <p:guide orient="horz" pos="750"/>
        <p:guide orient="horz" pos="3690"/>
        <p:guide pos="2887"/>
        <p:guide pos="3021"/>
        <p:guide pos="5534"/>
        <p:guide pos="2754"/>
        <p:guide pos="2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A8971-52B8-4C5A-99D8-986A596F2912}" type="datetimeFigureOut">
              <a:rPr lang="en-GB" smtClean="0"/>
              <a:pPr/>
              <a:t>07/11/2018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53C8-14E4-49A7-A1A5-3BF810B81E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0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FC6C3-5FC7-4CDE-8FDE-1B2B661FF09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4" y="1196151"/>
            <a:ext cx="8423275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086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19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374650" y="6323289"/>
            <a:ext cx="84162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22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2402" y="4943474"/>
            <a:ext cx="2393433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heading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9702" y="4544967"/>
            <a:ext cx="6870542" cy="333425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heading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58385"/>
            <a:ext cx="554400" cy="4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1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2402" y="1519770"/>
            <a:ext cx="6864352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your statement text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58385"/>
            <a:ext cx="554400" cy="4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spcBef>
                <a:spcPts val="1800"/>
              </a:spcBef>
              <a:buClr>
                <a:schemeClr val="bg2"/>
              </a:buClr>
              <a:buFont typeface="+mj-lt"/>
              <a:buAutoNum type="arabicPeriod"/>
              <a:defRPr sz="1800" b="0"/>
            </a:lvl1pPr>
            <a:lvl2pPr marL="701675" indent="-342900">
              <a:buFont typeface="+mj-lt"/>
              <a:buAutoNum type="arabicPeriod"/>
              <a:defRPr sz="1800"/>
            </a:lvl2pPr>
            <a:lvl3pPr marL="1060450" indent="-342900">
              <a:buFont typeface="+mj-lt"/>
              <a:buAutoNum type="arabicPeriod"/>
              <a:defRPr sz="1600"/>
            </a:lvl3pPr>
            <a:lvl4pPr marL="1419225" indent="-342900">
              <a:buFont typeface="+mj-lt"/>
              <a:buAutoNum type="arabicPeriod"/>
              <a:defRPr sz="1600"/>
            </a:lvl4pPr>
            <a:lvl5pPr marL="17780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374" y="6476208"/>
            <a:ext cx="288032" cy="365125"/>
          </a:xfrm>
        </p:spPr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57"/>
            <a:ext cx="7419454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63440" y="6476208"/>
            <a:ext cx="109406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00 Month 0000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6476208"/>
            <a:ext cx="136815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 in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661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7632700" y="361950"/>
            <a:ext cx="1166813" cy="474663"/>
            <a:chOff x="7280906" y="310911"/>
            <a:chExt cx="1507104" cy="612649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0906" y="310911"/>
              <a:ext cx="711709" cy="612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938" y="2012950"/>
            <a:ext cx="39957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43" y="4383312"/>
            <a:ext cx="2739246" cy="66684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43" y="5400893"/>
            <a:ext cx="2721600" cy="246221"/>
          </a:xfrm>
        </p:spPr>
        <p:txBody>
          <a:bodyPr anchor="b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32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5124" y="1533526"/>
            <a:ext cx="8418513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84780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Subtitle here if required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086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5124" y="1184276"/>
            <a:ext cx="8423275" cy="4673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Subtitle here if required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058086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65124" y="1184276"/>
            <a:ext cx="3986213" cy="467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797216" y="1184276"/>
            <a:ext cx="4000709" cy="467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65124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02188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5124" y="1185871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365124" y="1524001"/>
            <a:ext cx="3992925" cy="4465638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783165" y="1185871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4783165" y="1524001"/>
            <a:ext cx="4014970" cy="4465638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Subtitle here if required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65124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802188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260001" y="1190625"/>
            <a:ext cx="6623998" cy="4968000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on the film icon to insert your Standard (4x3 video)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368300" y="1381125"/>
            <a:ext cx="8416925" cy="4734000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on the film icon to insert your widescreen (16x9) video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4" y="1181100"/>
            <a:ext cx="3986213" cy="4676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801131" y="1181099"/>
            <a:ext cx="3984094" cy="4676775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Subtitle here if required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34"/>
            <a:ext cx="398409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58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4" y="1181100"/>
            <a:ext cx="3986213" cy="467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Subtitle here if required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801131" y="1180571"/>
            <a:ext cx="39840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801131" y="3310467"/>
            <a:ext cx="398409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801131" y="3754438"/>
            <a:ext cx="39840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34"/>
            <a:ext cx="398409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4" y="1188927"/>
            <a:ext cx="8414246" cy="4665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650" y="6437313"/>
            <a:ext cx="25495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5102" y="6437313"/>
            <a:ext cx="83012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60110"/>
            <a:ext cx="554400" cy="47620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7" y="6437313"/>
            <a:ext cx="3164730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74650" y="6323289"/>
            <a:ext cx="84162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650" y="1075533"/>
            <a:ext cx="84162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99" r:id="rId12"/>
    <p:sldLayoutId id="2147483666" r:id="rId13"/>
    <p:sldLayoutId id="2147483700" r:id="rId14"/>
    <p:sldLayoutId id="2147483701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338138" y="4216400"/>
            <a:ext cx="2738437" cy="349250"/>
          </a:xfrm>
        </p:spPr>
        <p:txBody>
          <a:bodyPr/>
          <a:lstStyle/>
          <a:p>
            <a:pPr eaLnBrk="1" hangingPunct="1"/>
            <a:r>
              <a:rPr lang="en-GB" sz="2800" dirty="0">
                <a:ea typeface="ＭＳ Ｐゴシック" pitchFamily="34" charset="-128"/>
              </a:rPr>
              <a:t>GSK at a glance</a:t>
            </a: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36867" name="Subtitle 2"/>
          <p:cNvSpPr>
            <a:spLocks noGrp="1"/>
          </p:cNvSpPr>
          <p:nvPr>
            <p:ph type="subTitle" idx="1"/>
          </p:nvPr>
        </p:nvSpPr>
        <p:spPr>
          <a:xfrm>
            <a:off x="346075" y="4611688"/>
            <a:ext cx="2722563" cy="61595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GB" sz="2000" dirty="0">
                <a:ea typeface="ＭＳ Ｐゴシック" pitchFamily="34" charset="-128"/>
              </a:rPr>
              <a:t>Our story of innovation </a:t>
            </a:r>
            <a:br>
              <a:rPr lang="en-GB" sz="2000" dirty="0">
                <a:ea typeface="ＭＳ Ｐゴシック" pitchFamily="34" charset="-128"/>
              </a:rPr>
            </a:br>
            <a:r>
              <a:rPr lang="en-GB" sz="2000" dirty="0">
                <a:ea typeface="ＭＳ Ｐゴシック" pitchFamily="34" charset="-128"/>
              </a:rPr>
              <a:t>and access</a:t>
            </a:r>
          </a:p>
        </p:txBody>
      </p:sp>
      <p:pic>
        <p:nvPicPr>
          <p:cNvPr id="36868" name="Picture 2" descr="C:\Users\lfp60798\AppData\Local\Microsoft\Windows\Temporary Internet Files\Low\Content.IE5\E5VB4MB9\CH_052_MOTHER_BABY_HOME_BATH.[1].jpeg"/>
          <p:cNvPicPr>
            <a:picLocks noChangeAspect="1" noChangeArrowheads="1"/>
          </p:cNvPicPr>
          <p:nvPr/>
        </p:nvPicPr>
        <p:blipFill>
          <a:blip r:embed="rId3" cstate="print"/>
          <a:srcRect l="4955" r="3336"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GSK_HB_4_CA_RGB.png"/>
          <p:cNvPicPr>
            <a:picLocks noChangeAspect="1"/>
          </p:cNvPicPr>
          <p:nvPr/>
        </p:nvPicPr>
        <p:blipFill>
          <a:blip r:embed="rId4" cstate="print"/>
          <a:srcRect b="23071"/>
          <a:stretch>
            <a:fillRect/>
          </a:stretch>
        </p:blipFill>
        <p:spPr bwMode="auto">
          <a:xfrm>
            <a:off x="-23813" y="2689225"/>
            <a:ext cx="4554538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15900" y="3989388"/>
            <a:ext cx="36861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en-GB" sz="5400" b="1" dirty="0">
                <a:solidFill>
                  <a:schemeClr val="bg1"/>
                </a:solidFill>
                <a:latin typeface="+mj-lt"/>
                <a:cs typeface="ＭＳ Ｐゴシック" charset="0"/>
              </a:rPr>
              <a:t>GSK</a:t>
            </a:r>
            <a:endParaRPr lang="en-US" sz="5400" b="1" dirty="0">
              <a:solidFill>
                <a:schemeClr val="bg1"/>
              </a:solidFill>
              <a:latin typeface="+mj-lt"/>
              <a:cs typeface="ＭＳ Ｐゴシック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30082" y="4554838"/>
            <a:ext cx="397615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s-ES" sz="2800" dirty="0">
                <a:solidFill>
                  <a:schemeClr val="bg1"/>
                </a:solidFill>
                <a:latin typeface="+mn-lt"/>
                <a:cs typeface="ＭＳ Ｐゴシック" charset="0"/>
              </a:rPr>
              <a:t>Alianzas de Responsabilidad Social</a:t>
            </a:r>
          </a:p>
        </p:txBody>
      </p:sp>
      <p:sp>
        <p:nvSpPr>
          <p:cNvPr id="36872" name="AutoShape 2" descr="https://www.gskbrandhub.com/Asset/Thumbnail/897?name=details&amp;m=635187277099592428"/>
          <p:cNvSpPr>
            <a:spLocks noChangeAspect="1" noChangeArrowheads="1"/>
          </p:cNvSpPr>
          <p:nvPr/>
        </p:nvSpPr>
        <p:spPr bwMode="auto">
          <a:xfrm>
            <a:off x="63500" y="-238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0" y="0"/>
            <a:ext cx="5248893" cy="35626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s-CL" sz="2000" b="1" kern="0" dirty="0">
                <a:solidFill>
                  <a:schemeClr val="accent3">
                    <a:lumMod val="75000"/>
                  </a:schemeClr>
                </a:solidFill>
                <a:latin typeface="AkzidenzGroteskPro-Md"/>
              </a:rPr>
              <a:t>Estamos ayudando a cambiar el mundo…</a:t>
            </a:r>
            <a:endParaRPr lang="en-US" sz="2000" b="1" kern="0" dirty="0" err="1">
              <a:solidFill>
                <a:schemeClr val="accent3">
                  <a:lumMod val="75000"/>
                </a:schemeClr>
              </a:solidFill>
              <a:latin typeface="AkzidenzGroteskPro-Md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0251"/>
            <a:ext cx="1887151" cy="23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9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Alianzas de Responsabilidad Social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dirty="0"/>
              <a:t>Pro Mujer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dirty="0"/>
              <a:t>GSK – Pro </a:t>
            </a:r>
            <a:r>
              <a:rPr lang="en-GB" dirty="0" err="1"/>
              <a:t>Mujer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1412776"/>
            <a:ext cx="3962400" cy="25630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buClr>
                <a:schemeClr val="tx1"/>
              </a:buClr>
            </a:pPr>
            <a:r>
              <a:rPr lang="es-PE" sz="1400" dirty="0"/>
              <a:t>Pro Mujer es una de las organizaciones de desarrollo y </a:t>
            </a:r>
            <a:r>
              <a:rPr lang="es-PE" sz="1400" dirty="0" err="1"/>
              <a:t>microfinanzas</a:t>
            </a:r>
            <a:r>
              <a:rPr lang="es-PE" sz="1400" dirty="0"/>
              <a:t> para las mujeres más destacadas en América Latina.</a:t>
            </a:r>
          </a:p>
          <a:p>
            <a:pPr algn="just">
              <a:buClr>
                <a:schemeClr val="tx1"/>
              </a:buClr>
            </a:pPr>
            <a:endParaRPr lang="es-PE" sz="1400" dirty="0"/>
          </a:p>
          <a:p>
            <a:pPr algn="just">
              <a:buClr>
                <a:schemeClr val="tx1"/>
              </a:buClr>
            </a:pPr>
            <a:r>
              <a:rPr lang="es-PE" sz="1400" dirty="0"/>
              <a:t>Ofrece a mujeres de bajos recursos los medios necesarios para transformar sus vidas y las de sus seres queridos a través de servicios financieros, capacitación empresarial y de empoderamiento, así como servicios de salud.</a:t>
            </a:r>
          </a:p>
          <a:p>
            <a:pPr algn="just">
              <a:buClr>
                <a:schemeClr val="tx1"/>
              </a:buClr>
            </a:pPr>
            <a:endParaRPr lang="es-PE" sz="1400" dirty="0"/>
          </a:p>
          <a:p>
            <a:pPr algn="just">
              <a:buClr>
                <a:schemeClr val="tx1"/>
              </a:buClr>
            </a:pPr>
            <a:r>
              <a:rPr lang="es-PE" sz="1400" dirty="0"/>
              <a:t>Opera en Argentina, Bolivia, México, Nicaragua y Perú y su sede se encuentra en Nueva York.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1969"/>
          <a:stretch>
            <a:fillRect/>
          </a:stretch>
        </p:blipFill>
        <p:spPr bwMode="auto">
          <a:xfrm>
            <a:off x="4305284" y="1524002"/>
            <a:ext cx="4838716" cy="245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24400" y="4322619"/>
            <a:ext cx="4197927" cy="1039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buClr>
                <a:schemeClr val="tx1"/>
              </a:buClr>
            </a:pPr>
            <a:r>
              <a:rPr lang="es-PE" sz="1400" dirty="0"/>
              <a:t>Inició sus operaciones en 1999 en Puno, ofreciendo créditos a sus clientas y sigue creciendo en Perú, atendiendo y empoderando a mujeres de bajos recursos en varias regiones del país.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82" y="4365104"/>
            <a:ext cx="4254882" cy="159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7179" b="12543"/>
          <a:stretch>
            <a:fillRect/>
          </a:stretch>
        </p:blipFill>
        <p:spPr bwMode="auto">
          <a:xfrm>
            <a:off x="0" y="1108363"/>
            <a:ext cx="1326344" cy="17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545042"/>
            <a:ext cx="7577139" cy="338554"/>
          </a:xfrm>
        </p:spPr>
        <p:txBody>
          <a:bodyPr/>
          <a:lstStyle/>
          <a:p>
            <a:r>
              <a:rPr lang="es-PE" dirty="0"/>
              <a:t>Alianza Pro Mujer - GSK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06981"/>
            <a:ext cx="3352800" cy="244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4254"/>
          <a:stretch>
            <a:fillRect/>
          </a:stretch>
        </p:blipFill>
        <p:spPr bwMode="auto">
          <a:xfrm>
            <a:off x="5957455" y="2923309"/>
            <a:ext cx="3186545" cy="189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6000"/>
          <a:stretch>
            <a:fillRect/>
          </a:stretch>
        </p:blipFill>
        <p:spPr bwMode="auto">
          <a:xfrm>
            <a:off x="5957455" y="1104565"/>
            <a:ext cx="3186545" cy="184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1308" y="4745081"/>
            <a:ext cx="3172691" cy="160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9599" y="1098406"/>
            <a:ext cx="2703274" cy="524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590800"/>
            <a:ext cx="3347864" cy="197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74619" y="1122162"/>
            <a:ext cx="2036617" cy="149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6"/>
          <p:cNvSpPr>
            <a:spLocks noGrp="1"/>
          </p:cNvSpPr>
          <p:nvPr>
            <p:ph type="ftr" sz="quarter" idx="21"/>
          </p:nvPr>
        </p:nvSpPr>
        <p:spPr>
          <a:xfrm>
            <a:off x="374650" y="6437313"/>
            <a:ext cx="2549525" cy="365125"/>
          </a:xfrm>
        </p:spPr>
        <p:txBody>
          <a:bodyPr/>
          <a:lstStyle/>
          <a:p>
            <a:pPr algn="l"/>
            <a:r>
              <a:rPr lang="en-GB" dirty="0"/>
              <a:t>GSK – Pro </a:t>
            </a:r>
            <a:r>
              <a:rPr lang="en-GB" dirty="0" err="1"/>
              <a:t>Mujer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52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8696E-00CE-4F6E-B0D6-BD957541BC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BBA32-07CC-473D-AFE5-E342177F66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7E36D9-D122-4B6B-A4DC-685A3C6A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4" y="486196"/>
            <a:ext cx="7577139" cy="338554"/>
          </a:xfrm>
        </p:spPr>
        <p:txBody>
          <a:bodyPr/>
          <a:lstStyle/>
          <a:p>
            <a:r>
              <a:rPr lang="es-PE" dirty="0" err="1"/>
              <a:t>Save</a:t>
            </a:r>
            <a:r>
              <a:rPr lang="es-PE" dirty="0"/>
              <a:t> </a:t>
            </a:r>
            <a:r>
              <a:rPr lang="es-PE" dirty="0" err="1"/>
              <a:t>the</a:t>
            </a:r>
            <a:r>
              <a:rPr lang="es-PE" dirty="0"/>
              <a:t> </a:t>
            </a:r>
            <a:r>
              <a:rPr lang="es-PE" dirty="0" err="1"/>
              <a:t>Children</a:t>
            </a:r>
            <a:endParaRPr lang="es-PE" dirty="0"/>
          </a:p>
        </p:txBody>
      </p:sp>
      <p:pic>
        <p:nvPicPr>
          <p:cNvPr id="7" name="Media Placeholder 6">
            <a:extLst>
              <a:ext uri="{FF2B5EF4-FFF2-40B4-BE49-F238E27FC236}">
                <a16:creationId xmlns:a16="http://schemas.microsoft.com/office/drawing/2014/main" id="{6EA9FF5F-E938-47F2-80D1-D38E7DE74EE1}"/>
              </a:ext>
            </a:extLst>
          </p:cNvPr>
          <p:cNvPicPr>
            <a:picLocks noGrp="1" noChangeAspect="1"/>
          </p:cNvPicPr>
          <p:nvPr>
            <p:ph type="media" sz="quarter" idx="12"/>
          </p:nvPr>
        </p:nvPicPr>
        <p:blipFill>
          <a:blip r:embed="rId2"/>
          <a:stretch>
            <a:fillRect/>
          </a:stretch>
        </p:blipFill>
        <p:spPr>
          <a:xfrm>
            <a:off x="227394" y="1017588"/>
            <a:ext cx="8689211" cy="58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412011"/>
            <a:ext cx="7577138" cy="338138"/>
          </a:xfrm>
        </p:spPr>
        <p:txBody>
          <a:bodyPr/>
          <a:lstStyle/>
          <a:p>
            <a:r>
              <a:rPr lang="es-PE" dirty="0"/>
              <a:t>Impacto del programa </a:t>
            </a:r>
            <a:r>
              <a:rPr lang="en-GB" dirty="0"/>
              <a:t>PULSE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2" y="1381944"/>
            <a:ext cx="8035928" cy="59415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PE" sz="1600" dirty="0">
                <a:latin typeface="+mj-lt"/>
              </a:rPr>
              <a:t>PULSE contribuye a la misión de GSK de ayudar a las personas a</a:t>
            </a:r>
            <a:r>
              <a:rPr lang="es-PE" sz="1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hacer más, sentirse mejor y vivir más tiempo, actuando como catalizador del cambio.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779684"/>
              </p:ext>
            </p:extLst>
          </p:nvPr>
        </p:nvGraphicFramePr>
        <p:xfrm>
          <a:off x="277986" y="3672349"/>
          <a:ext cx="4003964" cy="11946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3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443">
                <a:tc>
                  <a:txBody>
                    <a:bodyPr/>
                    <a:lstStyle/>
                    <a:p>
                      <a:pPr algn="ctr"/>
                      <a:r>
                        <a:rPr lang="es-PE" sz="1400" noProof="0" dirty="0"/>
                        <a:t>Cambia</a:t>
                      </a:r>
                      <a:r>
                        <a:rPr lang="es-PE" sz="1400" baseline="0" noProof="0" dirty="0"/>
                        <a:t> a uno mismo</a:t>
                      </a:r>
                      <a:endParaRPr lang="es-PE" sz="1400" b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238">
                <a:tc>
                  <a:txBody>
                    <a:bodyPr/>
                    <a:lstStyle/>
                    <a:p>
                      <a:pPr algn="ctr"/>
                      <a:r>
                        <a:rPr lang="es-PE" sz="14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 a nuestros empleados a pensar de manera diferente sobre el mundo. Facilita el desarrollo de liderazgo y crecimiento personal.</a:t>
                      </a:r>
                      <a:endParaRPr lang="es-PE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186991"/>
              </p:ext>
            </p:extLst>
          </p:nvPr>
        </p:nvGraphicFramePr>
        <p:xfrm>
          <a:off x="263237" y="2234217"/>
          <a:ext cx="4003964" cy="124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3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7499">
                <a:tc>
                  <a:txBody>
                    <a:bodyPr/>
                    <a:lstStyle/>
                    <a:p>
                      <a:pPr algn="ctr"/>
                      <a:r>
                        <a:rPr lang="es-PE" sz="1400" noProof="0" dirty="0"/>
                        <a:t>Cambia c</a:t>
                      </a:r>
                      <a:r>
                        <a:rPr lang="es-PE" sz="1400" baseline="0" noProof="0" dirty="0"/>
                        <a:t>omunidades</a:t>
                      </a:r>
                      <a:endParaRPr lang="es-PE" sz="1400" b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955">
                <a:tc>
                  <a:txBody>
                    <a:bodyPr/>
                    <a:lstStyle/>
                    <a:p>
                      <a:pPr algn="ctr"/>
                      <a:r>
                        <a:rPr lang="es-PE" sz="1400" noProof="0" dirty="0"/>
                        <a:t>Usando nuestras competencias profesionales para</a:t>
                      </a:r>
                      <a:r>
                        <a:rPr lang="es-PE" sz="1400" baseline="0" noProof="0" dirty="0"/>
                        <a:t> crear un cambio sostenible positivo, para organizaciones sin fines de lucro y las comunidades a las que benefician</a:t>
                      </a:r>
                      <a:r>
                        <a:rPr lang="es-PE" sz="1400" noProof="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829196"/>
              </p:ext>
            </p:extLst>
          </p:nvPr>
        </p:nvGraphicFramePr>
        <p:xfrm>
          <a:off x="263237" y="5014451"/>
          <a:ext cx="4003964" cy="11694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3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522">
                <a:tc>
                  <a:txBody>
                    <a:bodyPr/>
                    <a:lstStyle/>
                    <a:p>
                      <a:pPr algn="ctr"/>
                      <a:r>
                        <a:rPr lang="es-PE" sz="1400" noProof="0" dirty="0"/>
                        <a:t>Cambia</a:t>
                      </a:r>
                      <a:r>
                        <a:rPr lang="es-PE" sz="1400" baseline="0" noProof="0" dirty="0"/>
                        <a:t> a</a:t>
                      </a:r>
                      <a:r>
                        <a:rPr lang="es-PE" sz="1400" noProof="0" dirty="0"/>
                        <a:t> GSK</a:t>
                      </a:r>
                      <a:endParaRPr lang="es-PE" sz="1400" b="1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909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Aporta nuevas ideas y energía a </a:t>
                      </a:r>
                      <a:r>
                        <a:rPr lang="es-PE" sz="1400" b="1" dirty="0"/>
                        <a:t>GSK</a:t>
                      </a:r>
                      <a:r>
                        <a:rPr lang="es-PE" sz="1400" dirty="0"/>
                        <a:t> para activar el cambio de acuerdo con las necesidades mundiales en materia de salud</a:t>
                      </a:r>
                      <a:r>
                        <a:rPr lang="es-PE" sz="1400" noProof="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1" name="Picture 3" descr="C:\Users\lss24198\Desktop\Picture2.jpg"/>
          <p:cNvPicPr>
            <a:picLocks noChangeAspect="1" noChangeArrowheads="1"/>
          </p:cNvPicPr>
          <p:nvPr/>
        </p:nvPicPr>
        <p:blipFill>
          <a:blip r:embed="rId2" cstate="print"/>
          <a:srcRect l="35359" t="4242" r="10044" b="7410"/>
          <a:stretch>
            <a:fillRect/>
          </a:stretch>
        </p:blipFill>
        <p:spPr bwMode="auto">
          <a:xfrm>
            <a:off x="4737100" y="2260600"/>
            <a:ext cx="3822700" cy="3937000"/>
          </a:xfrm>
          <a:prstGeom prst="rect">
            <a:avLst/>
          </a:prstGeom>
          <a:noFill/>
        </p:spPr>
      </p:pic>
      <p:sp>
        <p:nvSpPr>
          <p:cNvPr id="9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74650" y="6437313"/>
            <a:ext cx="2549525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800" dirty="0" err="1"/>
              <a:t>Voluntariado</a:t>
            </a:r>
            <a:r>
              <a:rPr lang="en-GB" sz="800" dirty="0"/>
              <a:t> Pulse</a:t>
            </a:r>
          </a:p>
        </p:txBody>
      </p:sp>
    </p:spTree>
    <p:extLst>
      <p:ext uri="{BB962C8B-B14F-4D97-AF65-F5344CB8AC3E}">
        <p14:creationId xmlns:p14="http://schemas.microsoft.com/office/powerpoint/2010/main" val="365349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Alianzas Exitosas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5125" y="1199408"/>
            <a:ext cx="5905046" cy="5092209"/>
          </a:xfrm>
        </p:spPr>
        <p:txBody>
          <a:bodyPr/>
          <a:lstStyle/>
          <a:p>
            <a:pPr marL="6350" indent="-6350" algn="just">
              <a:buNone/>
            </a:pPr>
            <a:r>
              <a:rPr lang="es-PE" sz="1400" dirty="0"/>
              <a:t>GSK junto con </a:t>
            </a:r>
            <a:r>
              <a:rPr lang="es-PE" sz="1400" dirty="0" err="1"/>
              <a:t>ProMujer</a:t>
            </a:r>
            <a:r>
              <a:rPr lang="es-PE" sz="1400" dirty="0"/>
              <a:t> y </a:t>
            </a:r>
            <a:r>
              <a:rPr lang="es-PE" sz="1400" dirty="0" err="1"/>
              <a:t>Save</a:t>
            </a:r>
            <a:r>
              <a:rPr lang="es-PE" sz="1400" dirty="0"/>
              <a:t> </a:t>
            </a:r>
            <a:r>
              <a:rPr lang="es-PE" sz="1400" dirty="0" err="1"/>
              <a:t>the</a:t>
            </a:r>
            <a:r>
              <a:rPr lang="es-PE" sz="1400" dirty="0"/>
              <a:t> </a:t>
            </a:r>
            <a:r>
              <a:rPr lang="es-PE" sz="1400" dirty="0" err="1"/>
              <a:t>Children</a:t>
            </a:r>
            <a:r>
              <a:rPr lang="es-PE" sz="1400" dirty="0"/>
              <a:t> conforman alianzas exitosas debido principalmente a 3 factores:</a:t>
            </a:r>
          </a:p>
          <a:p>
            <a:pPr marL="6350" indent="-6350" algn="just">
              <a:buNone/>
            </a:pPr>
            <a:endParaRPr lang="es-PE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96863" indent="-296863"/>
            <a:r>
              <a:rPr lang="es-PE" dirty="0"/>
              <a:t>Factores de Éxito y Desafío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955102" y="6437313"/>
            <a:ext cx="830123" cy="365125"/>
          </a:xfrm>
          <a:prstGeom prst="rect">
            <a:avLst/>
          </a:prstGeom>
        </p:spPr>
        <p:txBody>
          <a:bodyPr/>
          <a:lstStyle/>
          <a:p>
            <a:fld id="{9F9F533D-B52E-4A2F-BF72-0ADD2D94BD7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 descr="cecilia%20pulse%20large%20(6).jpg"/>
          <p:cNvPicPr>
            <a:picLocks noChangeAspect="1"/>
          </p:cNvPicPr>
          <p:nvPr/>
        </p:nvPicPr>
        <p:blipFill>
          <a:blip r:embed="rId2" cstate="print"/>
          <a:srcRect l="13583" t="10364" r="16522" b="6334"/>
          <a:stretch>
            <a:fillRect/>
          </a:stretch>
        </p:blipFill>
        <p:spPr>
          <a:xfrm>
            <a:off x="6481661" y="1563336"/>
            <a:ext cx="2260102" cy="1512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545" t="2854"/>
          <a:stretch>
            <a:fillRect/>
          </a:stretch>
        </p:blipFill>
        <p:spPr bwMode="auto">
          <a:xfrm>
            <a:off x="6537866" y="3475326"/>
            <a:ext cx="2420443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08869" y="1889358"/>
            <a:ext cx="4421918" cy="12053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err="1"/>
              <a:t>Proposito</a:t>
            </a:r>
            <a:r>
              <a:rPr lang="en-GB" sz="1600" b="1" dirty="0"/>
              <a:t> </a:t>
            </a:r>
            <a:r>
              <a:rPr lang="en-GB" sz="1600" b="1" dirty="0" err="1"/>
              <a:t>Compartido</a:t>
            </a:r>
            <a:endParaRPr lang="en-GB" sz="1600" b="1" dirty="0"/>
          </a:p>
          <a:p>
            <a:pPr algn="just">
              <a:buClr>
                <a:schemeClr val="tx1"/>
              </a:buClr>
            </a:pPr>
            <a:r>
              <a:rPr lang="en-GB" sz="1600" dirty="0" err="1"/>
              <a:t>Mejorar</a:t>
            </a:r>
            <a:r>
              <a:rPr lang="en-GB" sz="1600" dirty="0"/>
              <a:t> la </a:t>
            </a:r>
            <a:r>
              <a:rPr lang="en-GB" sz="1600" dirty="0" err="1"/>
              <a:t>calidad</a:t>
            </a:r>
            <a:r>
              <a:rPr lang="en-GB" sz="1600" dirty="0"/>
              <a:t> de </a:t>
            </a:r>
            <a:r>
              <a:rPr lang="en-GB" sz="1600" dirty="0" err="1"/>
              <a:t>vida</a:t>
            </a:r>
            <a:r>
              <a:rPr lang="en-GB" sz="1600" dirty="0"/>
              <a:t> de </a:t>
            </a:r>
            <a:r>
              <a:rPr lang="en-GB" sz="1600" dirty="0" err="1"/>
              <a:t>las</a:t>
            </a:r>
            <a:r>
              <a:rPr lang="en-GB" sz="1600" dirty="0"/>
              <a:t> personas.</a:t>
            </a:r>
          </a:p>
          <a:p>
            <a:pPr>
              <a:buClr>
                <a:schemeClr val="tx1"/>
              </a:buClr>
            </a:pPr>
            <a:r>
              <a:rPr lang="en-GB" sz="16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4837" y="2904902"/>
            <a:ext cx="4738456" cy="12053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buClr>
                <a:schemeClr val="tx1"/>
              </a:buClr>
            </a:pPr>
            <a:r>
              <a:rPr lang="en-GB" sz="1600" b="1" dirty="0" err="1"/>
              <a:t>Relación</a:t>
            </a:r>
            <a:r>
              <a:rPr lang="en-GB" sz="1600" b="1" dirty="0"/>
              <a:t> a largo </a:t>
            </a:r>
            <a:r>
              <a:rPr lang="en-GB" sz="1600" b="1" dirty="0" err="1"/>
              <a:t>Plazo</a:t>
            </a:r>
            <a:r>
              <a:rPr lang="en-GB" sz="1600" b="1" dirty="0"/>
              <a:t>: </a:t>
            </a:r>
            <a:r>
              <a:rPr lang="en-GB" sz="1600" dirty="0"/>
              <a:t>No se </a:t>
            </a:r>
            <a:r>
              <a:rPr lang="en-GB" sz="1600" dirty="0" err="1"/>
              <a:t>trata</a:t>
            </a:r>
            <a:r>
              <a:rPr lang="en-GB" sz="1600" dirty="0"/>
              <a:t> de </a:t>
            </a:r>
            <a:r>
              <a:rPr lang="en-GB" sz="1600" dirty="0" err="1"/>
              <a:t>filántropia</a:t>
            </a:r>
            <a:r>
              <a:rPr lang="en-GB" sz="1600" dirty="0"/>
              <a:t>,</a:t>
            </a:r>
          </a:p>
          <a:p>
            <a:pPr algn="just">
              <a:buClr>
                <a:schemeClr val="tx1"/>
              </a:buClr>
            </a:pPr>
            <a:r>
              <a:rPr lang="en-GB" sz="1600" dirty="0"/>
              <a:t>Se </a:t>
            </a:r>
            <a:r>
              <a:rPr lang="en-GB" sz="1600" dirty="0" err="1"/>
              <a:t>trata</a:t>
            </a:r>
            <a:r>
              <a:rPr lang="en-GB" sz="1600" dirty="0"/>
              <a:t> de ser </a:t>
            </a:r>
            <a:r>
              <a:rPr lang="en-GB" sz="1600" dirty="0" err="1"/>
              <a:t>coherentes</a:t>
            </a:r>
            <a:r>
              <a:rPr lang="en-GB" sz="1600" dirty="0"/>
              <a:t> con </a:t>
            </a:r>
            <a:r>
              <a:rPr lang="en-GB" sz="1600" dirty="0" err="1"/>
              <a:t>nuestra</a:t>
            </a:r>
            <a:r>
              <a:rPr lang="en-GB" sz="1600" dirty="0"/>
              <a:t> </a:t>
            </a:r>
            <a:r>
              <a:rPr lang="en-GB" sz="1600" dirty="0" err="1"/>
              <a:t>mision</a:t>
            </a:r>
            <a:r>
              <a:rPr lang="en-GB" sz="1600" dirty="0"/>
              <a:t> </a:t>
            </a:r>
            <a:r>
              <a:rPr lang="en-GB" sz="1600" dirty="0" err="1"/>
              <a:t>estratégica</a:t>
            </a:r>
            <a:r>
              <a:rPr lang="en-GB" sz="1600" dirty="0"/>
              <a:t>, </a:t>
            </a:r>
            <a:r>
              <a:rPr lang="en-GB" sz="1600" dirty="0" err="1"/>
              <a:t>queremos</a:t>
            </a:r>
            <a:r>
              <a:rPr lang="en-GB" sz="1600" dirty="0"/>
              <a:t> </a:t>
            </a:r>
            <a:r>
              <a:rPr lang="en-GB" sz="1600" dirty="0" err="1"/>
              <a:t>ayudar</a:t>
            </a:r>
            <a:r>
              <a:rPr lang="en-GB" sz="1600" dirty="0"/>
              <a:t> a </a:t>
            </a:r>
            <a:r>
              <a:rPr lang="en-GB" sz="1600" dirty="0" err="1"/>
              <a:t>cambiar</a:t>
            </a:r>
            <a:r>
              <a:rPr lang="en-GB" sz="1600" dirty="0"/>
              <a:t> la </a:t>
            </a:r>
            <a:r>
              <a:rPr lang="en-GB" sz="1600" dirty="0" err="1"/>
              <a:t>condición</a:t>
            </a:r>
            <a:r>
              <a:rPr lang="en-GB" sz="1600" dirty="0"/>
              <a:t> de </a:t>
            </a:r>
            <a:r>
              <a:rPr lang="en-GB" sz="1600" dirty="0" err="1"/>
              <a:t>muchas</a:t>
            </a:r>
            <a:r>
              <a:rPr lang="en-GB" sz="1600" dirty="0"/>
              <a:t> personas </a:t>
            </a:r>
            <a:r>
              <a:rPr lang="en-GB" sz="1600" dirty="0" err="1"/>
              <a:t>alrededor</a:t>
            </a:r>
            <a:r>
              <a:rPr lang="en-GB" sz="1600" dirty="0"/>
              <a:t> del </a:t>
            </a:r>
            <a:r>
              <a:rPr lang="en-GB" sz="1600" dirty="0" err="1"/>
              <a:t>mundo</a:t>
            </a:r>
            <a:endParaRPr lang="en-GB" sz="1600" dirty="0"/>
          </a:p>
          <a:p>
            <a:pPr algn="just">
              <a:buClr>
                <a:schemeClr val="tx1"/>
              </a:buClr>
            </a:pPr>
            <a:endParaRPr lang="en-GB" sz="1600" b="1" dirty="0"/>
          </a:p>
          <a:p>
            <a:pPr algn="just">
              <a:buClr>
                <a:schemeClr val="tx1"/>
              </a:buClr>
            </a:pPr>
            <a:r>
              <a:rPr lang="en-GB" sz="1600" dirty="0"/>
              <a:t> 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538" y="5100913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402" y="1706058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440808" y="4255823"/>
            <a:ext cx="4971868" cy="6249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buClr>
                <a:schemeClr val="tx1"/>
              </a:buClr>
            </a:pPr>
            <a:r>
              <a:rPr lang="en-GB" sz="1600" b="1" dirty="0" err="1"/>
              <a:t>Sostenibilidad</a:t>
            </a:r>
            <a:r>
              <a:rPr lang="en-GB" sz="1600" dirty="0"/>
              <a:t> de los </a:t>
            </a:r>
            <a:r>
              <a:rPr lang="en-GB" sz="1600" dirty="0" err="1"/>
              <a:t>proyectos</a:t>
            </a:r>
            <a:r>
              <a:rPr lang="en-GB" sz="1600" dirty="0"/>
              <a:t> en el </a:t>
            </a:r>
            <a:r>
              <a:rPr lang="en-GB" sz="1600" dirty="0" err="1"/>
              <a:t>tiempo</a:t>
            </a:r>
            <a:r>
              <a:rPr lang="en-GB" sz="1600" dirty="0"/>
              <a:t>. </a:t>
            </a:r>
            <a:r>
              <a:rPr lang="en-GB" sz="1600" dirty="0" err="1"/>
              <a:t>Estrategia</a:t>
            </a:r>
            <a:r>
              <a:rPr lang="en-GB" sz="1600" dirty="0"/>
              <a:t> de largo </a:t>
            </a:r>
            <a:r>
              <a:rPr lang="en-GB" sz="1600" dirty="0" err="1"/>
              <a:t>plazo</a:t>
            </a:r>
            <a:r>
              <a:rPr lang="en-GB" sz="1600" dirty="0"/>
              <a:t>. 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9235" y="95000"/>
            <a:ext cx="877223" cy="87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073" y="2840560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450705" y="5049489"/>
            <a:ext cx="4971868" cy="1268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buClr>
                <a:schemeClr val="tx1"/>
              </a:buClr>
            </a:pPr>
            <a:r>
              <a:rPr lang="en-GB" sz="1600" b="1" dirty="0"/>
              <a:t>El mayor </a:t>
            </a:r>
            <a:r>
              <a:rPr lang="en-GB" sz="1600" b="1" dirty="0" err="1"/>
              <a:t>desafio</a:t>
            </a:r>
            <a:r>
              <a:rPr lang="en-GB" sz="1600" b="1" dirty="0"/>
              <a:t> </a:t>
            </a:r>
            <a:r>
              <a:rPr lang="en-GB" sz="1600" dirty="0"/>
              <a:t>: </a:t>
            </a:r>
            <a:r>
              <a:rPr lang="en-GB" sz="1600" dirty="0" err="1"/>
              <a:t>generar</a:t>
            </a:r>
            <a:r>
              <a:rPr lang="en-GB" sz="1600" dirty="0"/>
              <a:t> </a:t>
            </a:r>
            <a:r>
              <a:rPr lang="en-GB" sz="1600" b="1" dirty="0" err="1">
                <a:solidFill>
                  <a:schemeClr val="bg2"/>
                </a:solidFill>
              </a:rPr>
              <a:t>cadena</a:t>
            </a:r>
            <a:r>
              <a:rPr lang="en-GB" sz="1600" b="1" dirty="0">
                <a:solidFill>
                  <a:schemeClr val="bg2"/>
                </a:solidFill>
              </a:rPr>
              <a:t> de </a:t>
            </a:r>
            <a:r>
              <a:rPr lang="en-GB" sz="1600" b="1" dirty="0" err="1">
                <a:solidFill>
                  <a:schemeClr val="bg2"/>
                </a:solidFill>
              </a:rPr>
              <a:t>valor</a:t>
            </a:r>
            <a:r>
              <a:rPr lang="en-GB" sz="1600" b="1" dirty="0">
                <a:solidFill>
                  <a:schemeClr val="bg2"/>
                </a:solidFill>
              </a:rPr>
              <a:t> </a:t>
            </a:r>
            <a:r>
              <a:rPr lang="en-GB" sz="1600" dirty="0" err="1"/>
              <a:t>es</a:t>
            </a:r>
            <a:r>
              <a:rPr lang="en-GB" sz="1600" dirty="0"/>
              <a:t> </a:t>
            </a:r>
            <a:r>
              <a:rPr lang="en-GB" sz="1600" dirty="0" err="1"/>
              <a:t>encontrar</a:t>
            </a:r>
            <a:r>
              <a:rPr lang="en-GB" sz="1600" dirty="0"/>
              <a:t> al </a:t>
            </a:r>
            <a:r>
              <a:rPr lang="en-GB" sz="1600" dirty="0" err="1"/>
              <a:t>aliado</a:t>
            </a:r>
            <a:r>
              <a:rPr lang="en-GB" sz="1600" dirty="0"/>
              <a:t> </a:t>
            </a:r>
            <a:r>
              <a:rPr lang="en-GB" sz="1600" dirty="0" err="1"/>
              <a:t>correcto</a:t>
            </a:r>
            <a:r>
              <a:rPr lang="en-GB" sz="1600" dirty="0"/>
              <a:t>. Un factor clave </a:t>
            </a:r>
            <a:r>
              <a:rPr lang="en-GB" sz="1600" dirty="0" err="1"/>
              <a:t>para</a:t>
            </a:r>
            <a:r>
              <a:rPr lang="en-GB" sz="1600" dirty="0"/>
              <a:t> </a:t>
            </a:r>
            <a:r>
              <a:rPr lang="en-GB" sz="1600" dirty="0" err="1"/>
              <a:t>articular</a:t>
            </a:r>
            <a:r>
              <a:rPr lang="en-GB" sz="1600" dirty="0"/>
              <a:t> </a:t>
            </a:r>
            <a:r>
              <a:rPr lang="en-GB" sz="1600" dirty="0" err="1"/>
              <a:t>cualquier</a:t>
            </a:r>
            <a:r>
              <a:rPr lang="en-GB" sz="1600" dirty="0"/>
              <a:t> </a:t>
            </a:r>
            <a:r>
              <a:rPr lang="en-GB" sz="1600" dirty="0" err="1"/>
              <a:t>accion</a:t>
            </a:r>
            <a:r>
              <a:rPr lang="en-GB" sz="1600" dirty="0"/>
              <a:t> </a:t>
            </a:r>
            <a:r>
              <a:rPr lang="en-GB" sz="1600" dirty="0" err="1"/>
              <a:t>es</a:t>
            </a:r>
            <a:r>
              <a:rPr lang="en-GB" sz="1600" dirty="0"/>
              <a:t> </a:t>
            </a:r>
            <a:r>
              <a:rPr lang="en-GB" sz="1600" dirty="0" err="1"/>
              <a:t>aliarse</a:t>
            </a:r>
            <a:r>
              <a:rPr lang="en-GB" sz="1600" dirty="0"/>
              <a:t> con </a:t>
            </a:r>
            <a:r>
              <a:rPr lang="en-GB" sz="1600" dirty="0" err="1"/>
              <a:t>una</a:t>
            </a:r>
            <a:r>
              <a:rPr lang="en-GB" sz="1600" dirty="0"/>
              <a:t> ONG </a:t>
            </a:r>
            <a:r>
              <a:rPr lang="en-GB" sz="1600" dirty="0" err="1"/>
              <a:t>seria</a:t>
            </a:r>
            <a:r>
              <a:rPr lang="en-GB" sz="1600" dirty="0"/>
              <a:t>  </a:t>
            </a:r>
            <a:r>
              <a:rPr lang="en-GB" sz="1600" dirty="0" err="1"/>
              <a:t>que</a:t>
            </a:r>
            <a:r>
              <a:rPr lang="en-GB" sz="1600" dirty="0"/>
              <a:t> </a:t>
            </a:r>
            <a:r>
              <a:rPr lang="en-GB" sz="1600" dirty="0" err="1"/>
              <a:t>comparta</a:t>
            </a:r>
            <a:r>
              <a:rPr lang="en-GB" sz="1600" dirty="0"/>
              <a:t> los </a:t>
            </a:r>
            <a:r>
              <a:rPr lang="en-GB" sz="1600" dirty="0" err="1"/>
              <a:t>valores</a:t>
            </a:r>
            <a:r>
              <a:rPr lang="en-GB" sz="1600" dirty="0"/>
              <a:t> y </a:t>
            </a:r>
            <a:r>
              <a:rPr lang="en-GB" sz="1600" dirty="0" err="1"/>
              <a:t>propósito</a:t>
            </a:r>
            <a:r>
              <a:rPr lang="en-GB" sz="1600" dirty="0"/>
              <a:t> de la </a:t>
            </a:r>
            <a:r>
              <a:rPr lang="en-GB" sz="1600" dirty="0" err="1"/>
              <a:t>compañía</a:t>
            </a:r>
            <a:r>
              <a:rPr lang="en-GB" sz="1600" dirty="0"/>
              <a:t> y </a:t>
            </a:r>
            <a:r>
              <a:rPr lang="en-GB" sz="1600" dirty="0" err="1"/>
              <a:t>y</a:t>
            </a:r>
            <a:r>
              <a:rPr lang="en-GB" sz="1600" dirty="0"/>
              <a:t> </a:t>
            </a:r>
            <a:r>
              <a:rPr lang="en-GB" sz="1600" dirty="0" err="1"/>
              <a:t>que</a:t>
            </a:r>
            <a:r>
              <a:rPr lang="en-GB" sz="1600" dirty="0"/>
              <a:t> </a:t>
            </a:r>
            <a:r>
              <a:rPr lang="en-GB" sz="1600" dirty="0" err="1"/>
              <a:t>entienda</a:t>
            </a:r>
            <a:r>
              <a:rPr lang="en-GB" sz="1600" dirty="0"/>
              <a:t> </a:t>
            </a:r>
            <a:r>
              <a:rPr lang="en-GB" sz="1600" dirty="0" err="1"/>
              <a:t>las</a:t>
            </a:r>
            <a:r>
              <a:rPr lang="en-GB" sz="1600" dirty="0"/>
              <a:t> </a:t>
            </a:r>
            <a:r>
              <a:rPr lang="en-GB" sz="1600" dirty="0" err="1"/>
              <a:t>necesidades</a:t>
            </a:r>
            <a:r>
              <a:rPr lang="en-GB" sz="1600" dirty="0"/>
              <a:t> de la </a:t>
            </a:r>
            <a:r>
              <a:rPr lang="en-GB" sz="1600" dirty="0" err="1"/>
              <a:t>sociedad</a:t>
            </a:r>
            <a:r>
              <a:rPr lang="en-GB" sz="1600" dirty="0"/>
              <a:t> civil.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201881" y="4001985"/>
            <a:ext cx="1080653" cy="1021277"/>
            <a:chOff x="201881" y="4001985"/>
            <a:chExt cx="1080653" cy="1021277"/>
          </a:xfrm>
        </p:grpSpPr>
        <p:sp>
          <p:nvSpPr>
            <p:cNvPr id="20" name="Oval 19"/>
            <p:cNvSpPr/>
            <p:nvPr/>
          </p:nvSpPr>
          <p:spPr bwMode="auto">
            <a:xfrm>
              <a:off x="201881" y="4001985"/>
              <a:ext cx="1080653" cy="1021277"/>
            </a:xfrm>
            <a:prstGeom prst="ellipse">
              <a:avLst/>
            </a:prstGeom>
            <a:solidFill>
              <a:schemeClr val="bg2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s-PE" sz="12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19976" r="17342"/>
            <a:stretch>
              <a:fillRect/>
            </a:stretch>
          </p:blipFill>
          <p:spPr bwMode="auto">
            <a:xfrm>
              <a:off x="451268" y="4180425"/>
              <a:ext cx="588443" cy="617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74650" y="6437313"/>
            <a:ext cx="2549525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800" dirty="0" err="1"/>
              <a:t>Voluntariado</a:t>
            </a:r>
            <a:r>
              <a:rPr lang="en-GB" sz="800" dirty="0"/>
              <a:t> Pulse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" name="Imagen 2" descr="http://static.wixstatic.com/media/442c12_bf76592b7d1c467a84651d24d69a5563.png_srz_364_182_85_22_0.50_1.20_0.00_png_sr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29665" cy="86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08" y="3342842"/>
            <a:ext cx="52673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8181" y="0"/>
            <a:ext cx="3255819" cy="22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2949" y="2244436"/>
            <a:ext cx="3251051" cy="2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0995" y="4405745"/>
            <a:ext cx="3263006" cy="190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90945" y="1260764"/>
            <a:ext cx="5583382" cy="1995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s-PE" sz="1600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74618" y="803390"/>
            <a:ext cx="4516582" cy="221846"/>
          </a:xfrm>
        </p:spPr>
        <p:txBody>
          <a:bodyPr/>
          <a:lstStyle/>
          <a:p>
            <a:r>
              <a:rPr lang="es-ES" sz="1400" dirty="0"/>
              <a:t>Alianzas para un Voluntariado Corporativo Sostenible</a:t>
            </a:r>
            <a:endParaRPr lang="es-PE" sz="1400" dirty="0"/>
          </a:p>
        </p:txBody>
      </p:sp>
      <p:sp>
        <p:nvSpPr>
          <p:cNvPr id="22" name="Rectangle 21"/>
          <p:cNvSpPr/>
          <p:nvPr/>
        </p:nvSpPr>
        <p:spPr>
          <a:xfrm>
            <a:off x="374650" y="1138720"/>
            <a:ext cx="5416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i="1" dirty="0"/>
              <a:t>Se desarrolló un conversatorio que presente el valor y buenas prácticas de trabajo colaborativo e intersectorial para la implementación de campañas de voluntariado que contribuyan al cumplimiento de los Objetivos de Desarrollo Sostenible.</a:t>
            </a:r>
            <a:endParaRPr lang="es-PE" sz="1400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7380" y="2393078"/>
            <a:ext cx="1034329" cy="63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14946" y="2461201"/>
            <a:ext cx="1206125" cy="55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/>
          <a:srcRect t="9531"/>
          <a:stretch>
            <a:fillRect/>
          </a:stretch>
        </p:blipFill>
        <p:spPr bwMode="auto">
          <a:xfrm>
            <a:off x="4526973" y="2175163"/>
            <a:ext cx="1143000" cy="106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430" y="2299855"/>
            <a:ext cx="1220695" cy="103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74650" y="6437313"/>
            <a:ext cx="2549525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800" dirty="0" err="1"/>
              <a:t>Voluntariado</a:t>
            </a:r>
            <a:r>
              <a:rPr lang="en-GB" sz="800" dirty="0"/>
              <a:t> Pulse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K PowerPoint Template 4x3 v4 2015">
  <a:themeElements>
    <a:clrScheme name="GSK 2015 v2">
      <a:dk1>
        <a:srgbClr val="544F40"/>
      </a:dk1>
      <a:lt1>
        <a:srgbClr val="FFFFFF"/>
      </a:lt1>
      <a:dk2>
        <a:srgbClr val="15717D"/>
      </a:dk2>
      <a:lt2>
        <a:srgbClr val="3A7013"/>
      </a:lt2>
      <a:accent1>
        <a:srgbClr val="F36633"/>
      </a:accent1>
      <a:accent2>
        <a:srgbClr val="544F40"/>
      </a:accent2>
      <a:accent3>
        <a:srgbClr val="D5D1CE"/>
      </a:accent3>
      <a:accent4>
        <a:srgbClr val="BC1077"/>
      </a:accent4>
      <a:accent5>
        <a:srgbClr val="40488D"/>
      </a:accent5>
      <a:accent6>
        <a:srgbClr val="ED003C"/>
      </a:accent6>
      <a:hlink>
        <a:srgbClr val="002060"/>
      </a:hlink>
      <a:folHlink>
        <a:srgbClr val="7030A0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algn="ctr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buClr>
            <a:schemeClr val="tx1"/>
          </a:buCl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GSK PowerPoint Template 4x3 v4 2015</Template>
  <TotalTime>1429</TotalTime>
  <Words>448</Words>
  <Application>Microsoft Office PowerPoint</Application>
  <PresentationFormat>On-screen Show (4:3)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AkzidenzGroteskPro-Md</vt:lpstr>
      <vt:lpstr>Arial</vt:lpstr>
      <vt:lpstr>Calibri</vt:lpstr>
      <vt:lpstr>Cambria</vt:lpstr>
      <vt:lpstr>Georgia</vt:lpstr>
      <vt:lpstr>GSK PowerPoint Template 4x3 v4 2015</vt:lpstr>
      <vt:lpstr>GSK at a glance</vt:lpstr>
      <vt:lpstr>Alianzas de Responsabilidad Social</vt:lpstr>
      <vt:lpstr>Alianza Pro Mujer - GSK</vt:lpstr>
      <vt:lpstr>Save the Children</vt:lpstr>
      <vt:lpstr>Impacto del programa PULSE</vt:lpstr>
      <vt:lpstr>Alianzas Exitosas</vt:lpstr>
      <vt:lpstr>PowerPoint Presentation</vt:lpstr>
    </vt:vector>
  </TitlesOfParts>
  <Company>GlaxoSmithKline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GSK PowerPoint template</dc:title>
  <dc:creator>mir96955</dc:creator>
  <cp:lastModifiedBy>Marina Rospigliosi</cp:lastModifiedBy>
  <cp:revision>7</cp:revision>
  <dcterms:created xsi:type="dcterms:W3CDTF">2016-12-14T15:06:01Z</dcterms:created>
  <dcterms:modified xsi:type="dcterms:W3CDTF">2018-11-07T16:31:53Z</dcterms:modified>
</cp:coreProperties>
</file>